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CC99"/>
    <a:srgbClr val="FF66CC"/>
    <a:srgbClr val="CC66FF"/>
    <a:srgbClr val="FFFF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94660"/>
  </p:normalViewPr>
  <p:slideViewPr>
    <p:cSldViewPr snapToGrid="0">
      <p:cViewPr varScale="1">
        <p:scale>
          <a:sx n="48" d="100"/>
          <a:sy n="48" d="100"/>
        </p:scale>
        <p:origin x="26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233918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94643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252434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67665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4002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62637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2087634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219612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2308332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3071981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550D7B-ACB7-4A57-96D6-8D467984BA6F}" type="datetimeFigureOut">
              <a:rPr kumimoji="1" lang="ja-JP" altLang="en-US" smtClean="0"/>
              <a:t>2023/2/6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3778497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A550D7B-ACB7-4A57-96D6-8D467984BA6F}" type="datetimeFigureOut">
              <a:rPr kumimoji="1" lang="ja-JP" altLang="en-US" smtClean="0"/>
              <a:t>2023/2/6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DDF4FF7-EEEC-447C-BAFA-4857E7299C52}" type="slidenum">
              <a:rPr kumimoji="1" lang="ja-JP" altLang="en-US" smtClean="0"/>
              <a:t>‹#›</a:t>
            </a:fld>
            <a:endParaRPr kumimoji="1" lang="ja-JP" altLang="en-US"/>
          </a:p>
        </p:txBody>
      </p:sp>
    </p:spTree>
    <p:extLst>
      <p:ext uri="{BB962C8B-B14F-4D97-AF65-F5344CB8AC3E}">
        <p14:creationId xmlns:p14="http://schemas.microsoft.com/office/powerpoint/2010/main" val="3329412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167737" y="4905208"/>
            <a:ext cx="1590452" cy="370175"/>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16683" y="6694609"/>
            <a:ext cx="6696065" cy="1323439"/>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補助率</a:t>
            </a:r>
            <a:endParaRPr kumimoji="1" lang="en-US" altLang="ja-JP" sz="1600" b="1" dirty="0"/>
          </a:p>
          <a:p>
            <a:r>
              <a:rPr kumimoji="1" lang="ja-JP" altLang="en-US" sz="1600" dirty="0">
                <a:latin typeface="メイリオ" panose="020B0604030504040204" pitchFamily="50" charset="-128"/>
                <a:ea typeface="メイリオ" panose="020B0604030504040204" pitchFamily="50" charset="-128"/>
              </a:rPr>
              <a:t>①既に青色申告を行っている方</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②令和５年分の収入から青色申告をするために、</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u="sng" dirty="0">
                <a:solidFill>
                  <a:srgbClr val="FF0000"/>
                </a:solidFill>
                <a:latin typeface="メイリオ" panose="020B0604030504040204" pitchFamily="50" charset="-128"/>
                <a:ea typeface="メイリオ" panose="020B0604030504040204" pitchFamily="50" charset="-128"/>
              </a:rPr>
              <a:t>令和５年３月１５日までに</a:t>
            </a:r>
            <a:r>
              <a:rPr kumimoji="1" lang="ja-JP" altLang="en-US" sz="1600" dirty="0">
                <a:latin typeface="メイリオ" panose="020B0604030504040204" pitchFamily="50" charset="-128"/>
                <a:ea typeface="メイリオ" panose="020B0604030504040204" pitchFamily="50" charset="-128"/>
              </a:rPr>
              <a:t>税務署へ青色申告承認申請書を提出する方</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a:t>
            </a:r>
            <a:r>
              <a:rPr kumimoji="1" lang="ja-JP" altLang="en-US" sz="1600" b="1" u="sng" dirty="0">
                <a:latin typeface="メイリオ" panose="020B0604030504040204" pitchFamily="50" charset="-128"/>
                <a:ea typeface="メイリオ" panose="020B0604030504040204" pitchFamily="50" charset="-128"/>
              </a:rPr>
              <a:t>加入者負担掛金の３０％以内</a:t>
            </a:r>
          </a:p>
        </p:txBody>
      </p:sp>
      <p:sp>
        <p:nvSpPr>
          <p:cNvPr id="9" name="テキスト ボックス 8"/>
          <p:cNvSpPr txBox="1"/>
          <p:nvPr/>
        </p:nvSpPr>
        <p:spPr>
          <a:xfrm>
            <a:off x="185263" y="8807810"/>
            <a:ext cx="1800493" cy="369332"/>
          </a:xfrm>
          <a:prstGeom prst="rect">
            <a:avLst/>
          </a:prstGeom>
          <a:noFill/>
        </p:spPr>
        <p:txBody>
          <a:bodyPr wrap="none" rtlCol="0">
            <a:spAutoFit/>
          </a:bodyPr>
          <a:lstStyle/>
          <a:p>
            <a:r>
              <a:rPr kumimoji="1" lang="ja-JP" altLang="en-US" b="1" dirty="0">
                <a:latin typeface="メイリオ" panose="020B0604030504040204" pitchFamily="50" charset="-128"/>
                <a:ea typeface="メイリオ" panose="020B0604030504040204" pitchFamily="50" charset="-128"/>
              </a:rPr>
              <a:t>お問い合わせ先</a:t>
            </a:r>
          </a:p>
        </p:txBody>
      </p:sp>
      <p:sp>
        <p:nvSpPr>
          <p:cNvPr id="10" name="テキスト ボックス 9"/>
          <p:cNvSpPr txBox="1"/>
          <p:nvPr/>
        </p:nvSpPr>
        <p:spPr>
          <a:xfrm>
            <a:off x="116683" y="5359709"/>
            <a:ext cx="6015804" cy="584775"/>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補助率</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rPr>
              <a:t>加入者負担掛金の一律３０％以内</a:t>
            </a:r>
          </a:p>
        </p:txBody>
      </p:sp>
      <p:sp>
        <p:nvSpPr>
          <p:cNvPr id="11" name="テキスト ボックス 10"/>
          <p:cNvSpPr txBox="1"/>
          <p:nvPr/>
        </p:nvSpPr>
        <p:spPr>
          <a:xfrm>
            <a:off x="163307" y="4936829"/>
            <a:ext cx="1943100"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令和４年度まで</a:t>
            </a:r>
          </a:p>
        </p:txBody>
      </p:sp>
      <p:sp>
        <p:nvSpPr>
          <p:cNvPr id="12" name="下矢印 11"/>
          <p:cNvSpPr/>
          <p:nvPr/>
        </p:nvSpPr>
        <p:spPr>
          <a:xfrm>
            <a:off x="2848119" y="5904844"/>
            <a:ext cx="1161763" cy="252000"/>
          </a:xfrm>
          <a:prstGeom prst="downArrow">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5" name="テキスト ボックス 14"/>
          <p:cNvSpPr txBox="1"/>
          <p:nvPr/>
        </p:nvSpPr>
        <p:spPr>
          <a:xfrm>
            <a:off x="116683" y="8017699"/>
            <a:ext cx="6486527" cy="584775"/>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③上記①②以外の果樹共済加入者</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a:t>
            </a:r>
            <a:r>
              <a:rPr kumimoji="1" lang="ja-JP" altLang="en-US" sz="1600" b="1" u="sng" dirty="0">
                <a:latin typeface="メイリオ" panose="020B0604030504040204" pitchFamily="50" charset="-128"/>
                <a:ea typeface="メイリオ" panose="020B0604030504040204" pitchFamily="50" charset="-128"/>
              </a:rPr>
              <a:t>加入者負担掛金の１０％以内</a:t>
            </a:r>
            <a:endParaRPr kumimoji="1" lang="en-US" altLang="ja-JP" sz="1600" dirty="0"/>
          </a:p>
        </p:txBody>
      </p:sp>
      <p:sp>
        <p:nvSpPr>
          <p:cNvPr id="16" name="横巻き 15"/>
          <p:cNvSpPr/>
          <p:nvPr/>
        </p:nvSpPr>
        <p:spPr>
          <a:xfrm>
            <a:off x="73660" y="21515"/>
            <a:ext cx="6698860" cy="1916248"/>
          </a:xfrm>
          <a:prstGeom prst="horizontalScroll">
            <a:avLst/>
          </a:prstGeom>
          <a:solidFill>
            <a:srgbClr val="FFFF66"/>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73660" y="2153937"/>
            <a:ext cx="6698860" cy="946689"/>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0" y="835624"/>
            <a:ext cx="6858000" cy="845772"/>
          </a:xfrm>
          <a:noFill/>
        </p:spPr>
        <p:txBody>
          <a:bodyPr>
            <a:noAutofit/>
          </a:bodyPr>
          <a:lstStyle/>
          <a:p>
            <a:r>
              <a:rPr lang="ja-JP" altLang="en-US" sz="2800" b="1" dirty="0">
                <a:latin typeface="メイリオ" panose="020B0604030504040204" pitchFamily="50" charset="-128"/>
                <a:ea typeface="メイリオ" panose="020B0604030504040204" pitchFamily="50" charset="-128"/>
              </a:rPr>
              <a:t>果樹共済の加入者負担を軽減する</a:t>
            </a:r>
            <a:r>
              <a:rPr lang="en-US" altLang="ja-JP" sz="2800" b="1" dirty="0">
                <a:latin typeface="メイリオ" panose="020B0604030504040204" pitchFamily="50" charset="-128"/>
                <a:ea typeface="メイリオ" panose="020B0604030504040204" pitchFamily="50" charset="-128"/>
              </a:rPr>
              <a:t/>
            </a:r>
            <a:br>
              <a:rPr lang="en-US" altLang="ja-JP" sz="2800" b="1" dirty="0">
                <a:latin typeface="メイリオ" panose="020B0604030504040204" pitchFamily="50" charset="-128"/>
                <a:ea typeface="メイリオ" panose="020B0604030504040204" pitchFamily="50" charset="-128"/>
              </a:rPr>
            </a:br>
            <a:r>
              <a:rPr lang="ja-JP" altLang="en-US" sz="2800" b="1" dirty="0">
                <a:latin typeface="メイリオ" panose="020B0604030504040204" pitchFamily="50" charset="-128"/>
                <a:ea typeface="メイリオ" panose="020B0604030504040204" pitchFamily="50" charset="-128"/>
              </a:rPr>
              <a:t>助成金の補助率が変わります</a:t>
            </a:r>
          </a:p>
        </p:txBody>
      </p:sp>
      <p:sp>
        <p:nvSpPr>
          <p:cNvPr id="17" name="テキスト ボックス 16"/>
          <p:cNvSpPr txBox="1"/>
          <p:nvPr/>
        </p:nvSpPr>
        <p:spPr>
          <a:xfrm>
            <a:off x="2637182" y="1948102"/>
            <a:ext cx="1583637" cy="400110"/>
          </a:xfrm>
          <a:prstGeom prst="rect">
            <a:avLst/>
          </a:prstGeom>
          <a:solidFill>
            <a:schemeClr val="bg1"/>
          </a:solidFill>
        </p:spPr>
        <p:txBody>
          <a:bodyPr wrap="square" rtlCol="0">
            <a:spAutoFit/>
          </a:bodyPr>
          <a:lstStyle/>
          <a:p>
            <a:pPr algn="ctr"/>
            <a:r>
              <a:rPr kumimoji="1" lang="ja-JP" altLang="en-US" sz="2000" b="1" dirty="0">
                <a:latin typeface="メイリオ" panose="020B0604030504040204" pitchFamily="50" charset="-128"/>
                <a:ea typeface="メイリオ" panose="020B0604030504040204" pitchFamily="50" charset="-128"/>
              </a:rPr>
              <a:t>支 援 概 要</a:t>
            </a:r>
            <a:endParaRPr kumimoji="1" lang="en-US" altLang="ja-JP" sz="2000" b="1" dirty="0">
              <a:latin typeface="メイリオ" panose="020B0604030504040204" pitchFamily="50" charset="-128"/>
              <a:ea typeface="メイリオ" panose="020B0604030504040204" pitchFamily="50" charset="-128"/>
            </a:endParaRPr>
          </a:p>
        </p:txBody>
      </p:sp>
      <p:sp>
        <p:nvSpPr>
          <p:cNvPr id="24" name="角丸四角形 23"/>
          <p:cNvSpPr/>
          <p:nvPr/>
        </p:nvSpPr>
        <p:spPr>
          <a:xfrm>
            <a:off x="87236" y="4758352"/>
            <a:ext cx="6698860" cy="3928447"/>
          </a:xfrm>
          <a:prstGeom prst="roundRect">
            <a:avLst>
              <a:gd name="adj" fmla="val 4835"/>
            </a:avLst>
          </a:prstGeom>
          <a:noFill/>
          <a:ln w="38100">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669229" y="4575998"/>
            <a:ext cx="1519543" cy="400110"/>
          </a:xfrm>
          <a:prstGeom prst="rect">
            <a:avLst/>
          </a:prstGeom>
          <a:solidFill>
            <a:schemeClr val="bg1"/>
          </a:solidFill>
        </p:spPr>
        <p:txBody>
          <a:bodyPr wrap="square" rtlCol="0">
            <a:spAutoFit/>
          </a:bodyPr>
          <a:lstStyle/>
          <a:p>
            <a:pPr algn="ctr"/>
            <a:r>
              <a:rPr kumimoji="1" lang="ja-JP" altLang="en-US" sz="2000" b="1" dirty="0">
                <a:latin typeface="メイリオ" panose="020B0604030504040204" pitchFamily="50" charset="-128"/>
                <a:ea typeface="メイリオ" panose="020B0604030504040204" pitchFamily="50" charset="-128"/>
              </a:rPr>
              <a:t>変 更 内 容</a:t>
            </a:r>
            <a:endParaRPr kumimoji="1" lang="en-US" altLang="ja-JP" sz="2000" b="1" dirty="0">
              <a:latin typeface="メイリオ" panose="020B0604030504040204" pitchFamily="50" charset="-128"/>
              <a:ea typeface="メイリオ" panose="020B0604030504040204" pitchFamily="50" charset="-128"/>
            </a:endParaRPr>
          </a:p>
        </p:txBody>
      </p:sp>
      <p:sp>
        <p:nvSpPr>
          <p:cNvPr id="31" name="角丸四角形 30"/>
          <p:cNvSpPr/>
          <p:nvPr/>
        </p:nvSpPr>
        <p:spPr>
          <a:xfrm>
            <a:off x="87233" y="3440343"/>
            <a:ext cx="6698860" cy="1019817"/>
          </a:xfrm>
          <a:prstGeom prst="roundRect">
            <a:avLst/>
          </a:prstGeom>
          <a:noFill/>
          <a:ln w="38100">
            <a:solidFill>
              <a:srgbClr val="66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538819" y="3237906"/>
            <a:ext cx="1780362" cy="400110"/>
          </a:xfrm>
          <a:prstGeom prst="rect">
            <a:avLst/>
          </a:prstGeom>
          <a:solidFill>
            <a:schemeClr val="bg1"/>
          </a:solidFill>
        </p:spPr>
        <p:txBody>
          <a:bodyPr wrap="square" rtlCol="0">
            <a:spAutoFit/>
          </a:bodyPr>
          <a:lstStyle/>
          <a:p>
            <a:pPr algn="ctr"/>
            <a:r>
              <a:rPr kumimoji="1" lang="ja-JP" altLang="en-US" sz="2000" b="1" dirty="0">
                <a:latin typeface="メイリオ" panose="020B0604030504040204" pitchFamily="50" charset="-128"/>
                <a:ea typeface="メイリオ" panose="020B0604030504040204" pitchFamily="50" charset="-128"/>
              </a:rPr>
              <a:t>今後について</a:t>
            </a:r>
            <a:endParaRPr kumimoji="1" lang="en-US" altLang="ja-JP" sz="2000" b="1" dirty="0">
              <a:latin typeface="メイリオ" panose="020B0604030504040204" pitchFamily="50" charset="-128"/>
              <a:ea typeface="メイリオ" panose="020B0604030504040204" pitchFamily="50" charset="-128"/>
            </a:endParaRPr>
          </a:p>
        </p:txBody>
      </p:sp>
      <p:sp>
        <p:nvSpPr>
          <p:cNvPr id="32" name="正方形/長方形 31"/>
          <p:cNvSpPr/>
          <p:nvPr/>
        </p:nvSpPr>
        <p:spPr>
          <a:xfrm>
            <a:off x="167737" y="6226679"/>
            <a:ext cx="1590452" cy="370175"/>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4761" y="6284583"/>
            <a:ext cx="1943100"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令 和 ５ 年 度</a:t>
            </a:r>
          </a:p>
        </p:txBody>
      </p:sp>
      <p:sp>
        <p:nvSpPr>
          <p:cNvPr id="13" name="テキスト ボックス 12"/>
          <p:cNvSpPr txBox="1"/>
          <p:nvPr/>
        </p:nvSpPr>
        <p:spPr>
          <a:xfrm>
            <a:off x="288165" y="401001"/>
            <a:ext cx="3302282"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令和５年度弘前市果樹共済加入促進対策事業</a:t>
            </a:r>
          </a:p>
        </p:txBody>
      </p:sp>
      <p:sp>
        <p:nvSpPr>
          <p:cNvPr id="22" name="テキスト ボックス 21"/>
          <p:cNvSpPr txBox="1"/>
          <p:nvPr/>
        </p:nvSpPr>
        <p:spPr>
          <a:xfrm>
            <a:off x="4058535" y="299736"/>
            <a:ext cx="2763512" cy="461665"/>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本内容は令和５年２月１０日時点のものであり、</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令和５年度予算の成立をもって実施することとなりますので、今後内容等に変更が生じる場合があります。</a:t>
            </a:r>
          </a:p>
        </p:txBody>
      </p:sp>
      <p:sp>
        <p:nvSpPr>
          <p:cNvPr id="3" name="テキスト ボックス 2"/>
          <p:cNvSpPr txBox="1"/>
          <p:nvPr/>
        </p:nvSpPr>
        <p:spPr>
          <a:xfrm>
            <a:off x="488472" y="9138980"/>
            <a:ext cx="3050841" cy="830997"/>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果樹共済に関すること</a:t>
            </a:r>
            <a:r>
              <a:rPr kumimoji="1" lang="en-US" altLang="ja-JP" sz="1200"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青森県農業共済組合　ひろさき支所</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036-8111</a:t>
            </a:r>
            <a:r>
              <a:rPr kumimoji="1" lang="ja-JP" altLang="en-US" sz="1200" dirty="0">
                <a:latin typeface="メイリオ" panose="020B0604030504040204" pitchFamily="50" charset="-128"/>
                <a:ea typeface="メイリオ" panose="020B0604030504040204" pitchFamily="50" charset="-128"/>
              </a:rPr>
              <a:t>　弘前市大字門外字村井</a:t>
            </a:r>
            <a:r>
              <a:rPr kumimoji="1" lang="en-US" altLang="ja-JP" sz="1200" dirty="0">
                <a:latin typeface="メイリオ" panose="020B0604030504040204" pitchFamily="50" charset="-128"/>
                <a:ea typeface="メイリオ" panose="020B0604030504040204" pitchFamily="50" charset="-128"/>
              </a:rPr>
              <a:t>262</a:t>
            </a:r>
          </a:p>
          <a:p>
            <a:r>
              <a:rPr kumimoji="1" lang="en-US" altLang="ja-JP" sz="1200" dirty="0">
                <a:latin typeface="メイリオ" panose="020B0604030504040204" pitchFamily="50" charset="-128"/>
                <a:ea typeface="メイリオ" panose="020B0604030504040204" pitchFamily="50" charset="-128"/>
              </a:rPr>
              <a:t>TEL</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0172-28-5700</a:t>
            </a:r>
            <a:r>
              <a:rPr kumimoji="1" lang="ja-JP" altLang="en-US" sz="1200" dirty="0">
                <a:latin typeface="メイリオ" panose="020B0604030504040204" pitchFamily="50" charset="-128"/>
                <a:ea typeface="メイリオ" panose="020B0604030504040204" pitchFamily="50" charset="-128"/>
              </a:rPr>
              <a:t>　</a:t>
            </a:r>
          </a:p>
        </p:txBody>
      </p:sp>
      <p:sp>
        <p:nvSpPr>
          <p:cNvPr id="25" name="テキスト ボックス 24"/>
          <p:cNvSpPr txBox="1"/>
          <p:nvPr/>
        </p:nvSpPr>
        <p:spPr>
          <a:xfrm>
            <a:off x="3708314" y="9138980"/>
            <a:ext cx="3025959" cy="830997"/>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補助事業に関すること</a:t>
            </a:r>
            <a:r>
              <a:rPr kumimoji="1" lang="en-US" altLang="ja-JP" sz="1200"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弘前市役所　農林部りんご課</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036-8551</a:t>
            </a:r>
            <a:r>
              <a:rPr kumimoji="1" lang="ja-JP" altLang="en-US" sz="1200" dirty="0">
                <a:latin typeface="メイリオ" panose="020B0604030504040204" pitchFamily="50" charset="-128"/>
                <a:ea typeface="メイリオ" panose="020B0604030504040204" pitchFamily="50" charset="-128"/>
              </a:rPr>
              <a:t>　弘前市大字上白銀町</a:t>
            </a:r>
            <a:r>
              <a:rPr kumimoji="1" lang="en-US" altLang="ja-JP" sz="1200" dirty="0">
                <a:latin typeface="メイリオ" panose="020B0604030504040204" pitchFamily="50" charset="-128"/>
                <a:ea typeface="メイリオ" panose="020B0604030504040204" pitchFamily="50" charset="-128"/>
              </a:rPr>
              <a:t>1-1</a:t>
            </a:r>
          </a:p>
          <a:p>
            <a:r>
              <a:rPr kumimoji="1" lang="en-US" altLang="ja-JP" sz="1200" dirty="0">
                <a:latin typeface="メイリオ" panose="020B0604030504040204" pitchFamily="50" charset="-128"/>
                <a:ea typeface="メイリオ" panose="020B0604030504040204" pitchFamily="50" charset="-128"/>
              </a:rPr>
              <a:t>TEL</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0172-40-7105</a:t>
            </a:r>
            <a:endParaRPr kumimoji="1" lang="ja-JP" altLang="en-US" sz="12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E2628582-50F0-717D-C009-3849EBC3B59C}"/>
              </a:ext>
            </a:extLst>
          </p:cNvPr>
          <p:cNvSpPr txBox="1"/>
          <p:nvPr/>
        </p:nvSpPr>
        <p:spPr>
          <a:xfrm>
            <a:off x="185263" y="2270913"/>
            <a:ext cx="6502798" cy="830997"/>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自然災害等での減収を補てんする果樹共済への加入を促進するため、果樹共済（りんご）総合（一般・短縮）方式加入者負担掛金の一部を補助します。</a:t>
            </a:r>
          </a:p>
        </p:txBody>
      </p:sp>
      <p:sp>
        <p:nvSpPr>
          <p:cNvPr id="6" name="テキスト ボックス 5">
            <a:extLst>
              <a:ext uri="{FF2B5EF4-FFF2-40B4-BE49-F238E27FC236}">
                <a16:creationId xmlns:a16="http://schemas.microsoft.com/office/drawing/2014/main" id="{AA61ACF9-8BFD-C3BC-B5F9-26F7441B5886}"/>
              </a:ext>
            </a:extLst>
          </p:cNvPr>
          <p:cNvSpPr txBox="1"/>
          <p:nvPr/>
        </p:nvSpPr>
        <p:spPr>
          <a:xfrm>
            <a:off x="139052" y="3536592"/>
            <a:ext cx="6595221" cy="954107"/>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自然災害等による果実の減収のみならず、市場価格の低下や、けがや病気等での収穫不能等、農業者の経営努力では避けられないあらゆるリスクによる収入減少を補てんすることができる「収入保険制度」への加入をより促進させ、農業経営の安定化に繋げていきます。</a:t>
            </a:r>
          </a:p>
        </p:txBody>
      </p:sp>
    </p:spTree>
    <p:extLst>
      <p:ext uri="{BB962C8B-B14F-4D97-AF65-F5344CB8AC3E}">
        <p14:creationId xmlns:p14="http://schemas.microsoft.com/office/powerpoint/2010/main" val="41553759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485</TotalTime>
  <Words>310</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果樹共済の加入者負担を軽減する 助成金の補助率が変わります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令和５年度から果樹共済加入促進対策事業の補助率が変わります</dc:title>
  <dc:creator>Windows ユーザー</dc:creator>
  <cp:lastModifiedBy>Windows ユーザー</cp:lastModifiedBy>
  <cp:revision>48</cp:revision>
  <cp:lastPrinted>2023-01-31T04:36:11Z</cp:lastPrinted>
  <dcterms:created xsi:type="dcterms:W3CDTF">2023-01-24T05:55:34Z</dcterms:created>
  <dcterms:modified xsi:type="dcterms:W3CDTF">2023-02-06T05:07:38Z</dcterms:modified>
</cp:coreProperties>
</file>